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63" r:id="rId4"/>
    <p:sldId id="258" r:id="rId5"/>
    <p:sldId id="264" r:id="rId6"/>
    <p:sldId id="262" r:id="rId7"/>
    <p:sldId id="26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64243C79-65B2-42E6-ADD6-59A53E136A6A}" type="datetimeFigureOut">
              <a:rPr lang="en-US" smtClean="0"/>
              <a:pPr/>
              <a:t>7/1/2022</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2182C324-5E5F-4A45-AF80-673B6A2842D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4243C79-65B2-42E6-ADD6-59A53E136A6A}" type="datetimeFigureOut">
              <a:rPr lang="en-US" smtClean="0"/>
              <a:pPr/>
              <a:t>7/1/2022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182C324-5E5F-4A45-AF80-673B6A2842D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64243C79-65B2-42E6-ADD6-59A53E136A6A}" type="datetimeFigureOut">
              <a:rPr lang="en-US" smtClean="0"/>
              <a:pPr/>
              <a:t>7/1/2022</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2182C324-5E5F-4A45-AF80-673B6A2842D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4243C79-65B2-42E6-ADD6-59A53E136A6A}" type="datetimeFigureOut">
              <a:rPr lang="en-US" smtClean="0"/>
              <a:pPr/>
              <a:t>7/1/2022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182C324-5E5F-4A45-AF80-673B6A2842D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64243C79-65B2-42E6-ADD6-59A53E136A6A}" type="datetimeFigureOut">
              <a:rPr lang="en-US" smtClean="0"/>
              <a:pPr/>
              <a:t>7/1/2022</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2182C324-5E5F-4A45-AF80-673B6A2842D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4243C79-65B2-42E6-ADD6-59A53E136A6A}" type="datetimeFigureOut">
              <a:rPr lang="en-US" smtClean="0"/>
              <a:pPr/>
              <a:t>7/1/2022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182C324-5E5F-4A45-AF80-673B6A2842D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4243C79-65B2-42E6-ADD6-59A53E136A6A}" type="datetimeFigureOut">
              <a:rPr lang="en-US" smtClean="0"/>
              <a:pPr/>
              <a:t>7/1/2022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182C324-5E5F-4A45-AF80-673B6A2842D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4243C79-65B2-42E6-ADD6-59A53E136A6A}" type="datetimeFigureOut">
              <a:rPr lang="en-US" smtClean="0"/>
              <a:pPr/>
              <a:t>7/1/2022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182C324-5E5F-4A45-AF80-673B6A2842D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64243C79-65B2-42E6-ADD6-59A53E136A6A}" type="datetimeFigureOut">
              <a:rPr lang="en-US" smtClean="0"/>
              <a:pPr/>
              <a:t>7/1/2022</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2182C324-5E5F-4A45-AF80-673B6A2842D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4243C79-65B2-42E6-ADD6-59A53E136A6A}" type="datetimeFigureOut">
              <a:rPr lang="en-US" smtClean="0"/>
              <a:pPr/>
              <a:t>7/1/2022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182C324-5E5F-4A45-AF80-673B6A2842D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64243C79-65B2-42E6-ADD6-59A53E136A6A}" type="datetimeFigureOut">
              <a:rPr lang="en-US" smtClean="0"/>
              <a:pPr/>
              <a:t>7/1/2022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182C324-5E5F-4A45-AF80-673B6A2842D4}"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64243C79-65B2-42E6-ADD6-59A53E136A6A}" type="datetimeFigureOut">
              <a:rPr lang="en-US" smtClean="0"/>
              <a:pPr/>
              <a:t>7/1/2022</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2182C324-5E5F-4A45-AF80-673B6A2842D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20040"/>
            <a:ext cx="7239000" cy="670560"/>
          </a:xfrm>
        </p:spPr>
        <p:txBody>
          <a:bodyPr>
            <a:normAutofit/>
          </a:bodyPr>
          <a:lstStyle/>
          <a:p>
            <a:r>
              <a:rPr lang="en-US" sz="2400" dirty="0" smtClean="0">
                <a:latin typeface="Times New Roman" pitchFamily="18" charset="0"/>
                <a:cs typeface="Times New Roman" pitchFamily="18" charset="0"/>
              </a:rPr>
              <a:t>Market Research</a:t>
            </a:r>
            <a:endParaRPr lang="en-US" sz="2400" dirty="0">
              <a:latin typeface="Times New Roman" pitchFamily="18" charset="0"/>
              <a:cs typeface="Times New Roman" pitchFamily="18" charset="0"/>
            </a:endParaRPr>
          </a:p>
        </p:txBody>
      </p:sp>
      <p:sp>
        <p:nvSpPr>
          <p:cNvPr id="5" name="Content Placeholder 4"/>
          <p:cNvSpPr>
            <a:spLocks noGrp="1"/>
          </p:cNvSpPr>
          <p:nvPr>
            <p:ph idx="1"/>
          </p:nvPr>
        </p:nvSpPr>
        <p:spPr/>
        <p:txBody>
          <a:bodyPr>
            <a:normAutofit/>
          </a:bodyPr>
          <a:lstStyle/>
          <a:p>
            <a:pPr>
              <a:buNone/>
            </a:pPr>
            <a:endParaRPr lang="en-US" dirty="0" smtClean="0"/>
          </a:p>
          <a:p>
            <a:pPr>
              <a:buNone/>
            </a:pPr>
            <a:endParaRPr lang="en-US" dirty="0"/>
          </a:p>
          <a:p>
            <a:pPr>
              <a:buNone/>
            </a:pPr>
            <a:endParaRPr lang="en-US" dirty="0" smtClean="0"/>
          </a:p>
          <a:p>
            <a:pPr>
              <a:buNone/>
            </a:pPr>
            <a:endParaRPr lang="en-US" dirty="0"/>
          </a:p>
          <a:p>
            <a:pPr>
              <a:buNone/>
            </a:pPr>
            <a:r>
              <a:rPr lang="en-US" sz="1900" dirty="0" smtClean="0">
                <a:latin typeface="Times New Roman" pitchFamily="18" charset="0"/>
                <a:cs typeface="Times New Roman" pitchFamily="18" charset="0"/>
              </a:rPr>
              <a:t>                                                                                                    </a:t>
            </a:r>
          </a:p>
          <a:p>
            <a:pPr algn="just">
              <a:buNone/>
            </a:pPr>
            <a:r>
              <a:rPr lang="en-US" sz="1900" dirty="0">
                <a:latin typeface="Times New Roman" pitchFamily="18" charset="0"/>
                <a:cs typeface="Times New Roman" pitchFamily="18" charset="0"/>
              </a:rPr>
              <a:t> </a:t>
            </a:r>
            <a:r>
              <a:rPr lang="en-US" sz="1900" dirty="0" smtClean="0">
                <a:latin typeface="Times New Roman" pitchFamily="18" charset="0"/>
                <a:cs typeface="Times New Roman" pitchFamily="18" charset="0"/>
              </a:rPr>
              <a:t>                                                                               </a:t>
            </a:r>
          </a:p>
          <a:p>
            <a:pPr algn="just">
              <a:buNone/>
            </a:pPr>
            <a:r>
              <a:rPr lang="en-US" sz="1900" dirty="0" smtClean="0">
                <a:latin typeface="Times New Roman" pitchFamily="18" charset="0"/>
                <a:cs typeface="Times New Roman" pitchFamily="18" charset="0"/>
              </a:rPr>
              <a:t>                                                                                            </a:t>
            </a:r>
          </a:p>
          <a:p>
            <a:pPr algn="just">
              <a:buNone/>
            </a:pPr>
            <a:r>
              <a:rPr lang="en-US" sz="1900" dirty="0" smtClean="0">
                <a:latin typeface="Times New Roman" pitchFamily="18" charset="0"/>
                <a:cs typeface="Times New Roman" pitchFamily="18" charset="0"/>
              </a:rPr>
              <a:t>                                                                                             Submitted By</a:t>
            </a:r>
          </a:p>
          <a:p>
            <a:pPr algn="just">
              <a:buNone/>
            </a:pPr>
            <a:r>
              <a:rPr lang="en-US" sz="1900" dirty="0" smtClean="0">
                <a:latin typeface="Times New Roman" pitchFamily="18" charset="0"/>
                <a:cs typeface="Times New Roman" pitchFamily="18" charset="0"/>
              </a:rPr>
              <a:t>                                                                                             Bandana Das</a:t>
            </a:r>
          </a:p>
          <a:p>
            <a:pPr algn="just">
              <a:buNone/>
            </a:pPr>
            <a:r>
              <a:rPr lang="en-US" sz="1900" dirty="0" smtClean="0">
                <a:latin typeface="Times New Roman" pitchFamily="18" charset="0"/>
                <a:cs typeface="Times New Roman" pitchFamily="18" charset="0"/>
              </a:rPr>
              <a:t>                                                                                             Faculty</a:t>
            </a:r>
          </a:p>
          <a:p>
            <a:pPr algn="just">
              <a:buNone/>
            </a:pP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B.Voc</a:t>
            </a:r>
            <a:r>
              <a:rPr lang="en-US" sz="1900" dirty="0" smtClean="0">
                <a:latin typeface="Times New Roman" pitchFamily="18" charset="0"/>
                <a:cs typeface="Times New Roman" pitchFamily="18" charset="0"/>
              </a:rPr>
              <a:t>(TTM)</a:t>
            </a:r>
            <a:endParaRPr lang="en-US" sz="1900" dirty="0">
              <a:latin typeface="Times New Roman" pitchFamily="18" charset="0"/>
              <a:cs typeface="Times New Roman" pitchFamily="18" charset="0"/>
            </a:endParaRPr>
          </a:p>
        </p:txBody>
      </p:sp>
      <p:pic>
        <p:nvPicPr>
          <p:cNvPr id="6" name="Picture 5" descr="market-research-trends-risks-competitors-marketing-concept-chart-keywords-icons-white-background-166556970.jpg"/>
          <p:cNvPicPr>
            <a:picLocks noChangeAspect="1"/>
          </p:cNvPicPr>
          <p:nvPr/>
        </p:nvPicPr>
        <p:blipFill>
          <a:blip r:embed="rId2"/>
          <a:stretch>
            <a:fillRect/>
          </a:stretch>
        </p:blipFill>
        <p:spPr>
          <a:xfrm>
            <a:off x="0" y="1668780"/>
            <a:ext cx="5334000" cy="518922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441960"/>
          </a:xfrm>
        </p:spPr>
        <p:txBody>
          <a:bodyPr>
            <a:normAutofit/>
          </a:bodyPr>
          <a:lstStyle/>
          <a:p>
            <a:r>
              <a:rPr lang="en-US" sz="2400" dirty="0" smtClean="0">
                <a:latin typeface="Times New Roman" pitchFamily="18" charset="0"/>
                <a:cs typeface="Times New Roman" pitchFamily="18" charset="0"/>
              </a:rPr>
              <a:t>What is Market Research</a:t>
            </a: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7239000" cy="5465136"/>
          </a:xfrm>
        </p:spPr>
        <p:txBody>
          <a:bodyPr>
            <a:noAutofit/>
          </a:bodyPr>
          <a:lstStyle/>
          <a:p>
            <a:pPr algn="just">
              <a:buNone/>
            </a:pPr>
            <a:r>
              <a:rPr lang="en-US" sz="1600" dirty="0" smtClean="0">
                <a:latin typeface="Times New Roman" pitchFamily="18" charset="0"/>
                <a:cs typeface="Times New Roman" pitchFamily="18" charset="0"/>
              </a:rPr>
              <a:t>     Identifying the customer needs especially in a tourism industry which has very high service base content is very important. This is possible only through systematic market research and </a:t>
            </a:r>
            <a:r>
              <a:rPr lang="en-US" sz="1600" dirty="0" err="1" smtClean="0">
                <a:latin typeface="Times New Roman" pitchFamily="18" charset="0"/>
                <a:cs typeface="Times New Roman" pitchFamily="18" charset="0"/>
              </a:rPr>
              <a:t>analysis.Market</a:t>
            </a:r>
            <a:r>
              <a:rPr lang="en-US" sz="1600" dirty="0" smtClean="0">
                <a:latin typeface="Times New Roman" pitchFamily="18" charset="0"/>
                <a:cs typeface="Times New Roman" pitchFamily="18" charset="0"/>
              </a:rPr>
              <a:t> research can be defined as the “systematic collection of information relating to supply and demand for a product or a proposed product in such a way that the information may be used by the organization to formulate informed decisions </a:t>
            </a:r>
            <a:r>
              <a:rPr lang="en-US" sz="1600" dirty="0" smtClean="0">
                <a:latin typeface="Times New Roman" pitchFamily="18" charset="0"/>
                <a:cs typeface="Times New Roman" pitchFamily="18" charset="0"/>
              </a:rPr>
              <a:t>about </a:t>
            </a:r>
            <a:r>
              <a:rPr lang="en-US" sz="1600" dirty="0" smtClean="0">
                <a:latin typeface="Times New Roman" pitchFamily="18" charset="0"/>
                <a:cs typeface="Times New Roman" pitchFamily="18" charset="0"/>
              </a:rPr>
              <a:t>its policies and  its objectives</a:t>
            </a:r>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p:txBody>
      </p:sp>
      <p:sp>
        <p:nvSpPr>
          <p:cNvPr id="6146" name="AutoShape 2" descr="Power Sales With Phone-based Research - Insider perspective - TTMC"/>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5" name="Picture 4" descr="download (1).png"/>
          <p:cNvPicPr>
            <a:picLocks noChangeAspect="1"/>
          </p:cNvPicPr>
          <p:nvPr/>
        </p:nvPicPr>
        <p:blipFill>
          <a:blip r:embed="rId2"/>
          <a:stretch>
            <a:fillRect/>
          </a:stretch>
        </p:blipFill>
        <p:spPr>
          <a:xfrm>
            <a:off x="609601" y="2743200"/>
            <a:ext cx="7467600" cy="26670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marketing-research.PNG"/>
          <p:cNvPicPr>
            <a:picLocks noGrp="1" noChangeAspect="1"/>
          </p:cNvPicPr>
          <p:nvPr>
            <p:ph idx="4294967295"/>
          </p:nvPr>
        </p:nvPicPr>
        <p:blipFill>
          <a:blip r:embed="rId2"/>
          <a:stretch>
            <a:fillRect/>
          </a:stretch>
        </p:blipFill>
        <p:spPr>
          <a:xfrm>
            <a:off x="0" y="609600"/>
            <a:ext cx="8153400" cy="4876800"/>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18160"/>
          </a:xfrm>
        </p:spPr>
        <p:txBody>
          <a:bodyPr>
            <a:normAutofit/>
          </a:bodyPr>
          <a:lstStyle/>
          <a:p>
            <a:r>
              <a:rPr lang="en-US" sz="2400" dirty="0" smtClean="0">
                <a:latin typeface="Times New Roman" pitchFamily="18" charset="0"/>
                <a:cs typeface="Times New Roman" pitchFamily="18" charset="0"/>
              </a:rPr>
              <a:t>Techniques of Market Research</a:t>
            </a: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7239000" cy="5465136"/>
          </a:xfrm>
        </p:spPr>
        <p:txBody>
          <a:bodyPr>
            <a:noAutofit/>
          </a:bodyPr>
          <a:lstStyle/>
          <a:p>
            <a:pPr>
              <a:buFont typeface="Wingdings" pitchFamily="2" charset="2"/>
              <a:buChar char="Ø"/>
            </a:pPr>
            <a:r>
              <a:rPr lang="en-US" sz="1800" dirty="0" smtClean="0">
                <a:latin typeface="Times New Roman" pitchFamily="18" charset="0"/>
                <a:cs typeface="Times New Roman" pitchFamily="18" charset="0"/>
              </a:rPr>
              <a:t>Market research is a continuous process. Among the variety of method used, some seem to be widely resorted  to because of their advantages over others. Research techniques can be grouped as:</a:t>
            </a:r>
          </a:p>
          <a:p>
            <a:endParaRPr lang="en-US" sz="1800" dirty="0" smtClean="0">
              <a:latin typeface="Times New Roman" pitchFamily="18" charset="0"/>
              <a:cs typeface="Times New Roman" pitchFamily="18" charset="0"/>
            </a:endParaRPr>
          </a:p>
          <a:p>
            <a:pPr>
              <a:buFont typeface="Wingdings" pitchFamily="2" charset="2"/>
              <a:buChar char="Ø"/>
            </a:pPr>
            <a:r>
              <a:rPr lang="en-US" sz="1800" b="1" dirty="0" smtClean="0">
                <a:latin typeface="Times New Roman" pitchFamily="18" charset="0"/>
                <a:cs typeface="Times New Roman" pitchFamily="18" charset="0"/>
              </a:rPr>
              <a:t>Desk Research</a:t>
            </a:r>
            <a:r>
              <a:rPr lang="en-US" sz="1800" dirty="0" smtClean="0">
                <a:latin typeface="Times New Roman" pitchFamily="18" charset="0"/>
                <a:cs typeface="Times New Roman" pitchFamily="18" charset="0"/>
              </a:rPr>
              <a:t>: It includes the collection and analysis of all available  data, statistics and published </a:t>
            </a:r>
            <a:r>
              <a:rPr lang="en-US" sz="1800" dirty="0" err="1" smtClean="0">
                <a:latin typeface="Times New Roman" pitchFamily="18" charset="0"/>
                <a:cs typeface="Times New Roman" pitchFamily="18" charset="0"/>
              </a:rPr>
              <a:t>informationon</a:t>
            </a:r>
            <a:r>
              <a:rPr lang="en-US" sz="1800" dirty="0" smtClean="0">
                <a:latin typeface="Times New Roman" pitchFamily="18" charset="0"/>
                <a:cs typeface="Times New Roman" pitchFamily="18" charset="0"/>
              </a:rPr>
              <a:t> tourist trends and market.</a:t>
            </a:r>
          </a:p>
          <a:p>
            <a:pPr>
              <a:buFont typeface="Wingdings" pitchFamily="2" charset="2"/>
              <a:buChar char="Ø"/>
            </a:pPr>
            <a:r>
              <a:rPr lang="en-US" sz="1800" b="1" dirty="0" smtClean="0">
                <a:latin typeface="Times New Roman" pitchFamily="18" charset="0"/>
                <a:cs typeface="Times New Roman" pitchFamily="18" charset="0"/>
              </a:rPr>
              <a:t>Field Research: </a:t>
            </a:r>
            <a:r>
              <a:rPr lang="en-US" sz="1800" dirty="0" smtClean="0">
                <a:latin typeface="Times New Roman" pitchFamily="18" charset="0"/>
                <a:cs typeface="Times New Roman" pitchFamily="18" charset="0"/>
              </a:rPr>
              <a:t>It is the research work carried out in the tourist- generating markets itself. The special investigations in the field are to be carried out with a view to know more details of the market </a:t>
            </a:r>
            <a:r>
              <a:rPr lang="en-US" sz="1800" dirty="0" err="1" smtClean="0">
                <a:latin typeface="Times New Roman" pitchFamily="18" charset="0"/>
                <a:cs typeface="Times New Roman" pitchFamily="18" charset="0"/>
              </a:rPr>
              <a:t>situation.Field</a:t>
            </a:r>
            <a:r>
              <a:rPr lang="en-US" sz="1800" dirty="0" smtClean="0">
                <a:latin typeface="Times New Roman" pitchFamily="18" charset="0"/>
                <a:cs typeface="Times New Roman" pitchFamily="18" charset="0"/>
              </a:rPr>
              <a:t> research includes methods among which the most common are the sample surveys and the motivation research</a:t>
            </a:r>
            <a:r>
              <a:rPr lang="en-US" sz="1800" dirty="0" smtClean="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18160"/>
          </a:xfrm>
        </p:spPr>
        <p:txBody>
          <a:bodyPr>
            <a:normAutofit/>
          </a:bodyPr>
          <a:lstStyle/>
          <a:p>
            <a:r>
              <a:rPr lang="en-US" sz="2400" dirty="0" smtClean="0">
                <a:latin typeface="Times New Roman" pitchFamily="18" charset="0"/>
                <a:cs typeface="Times New Roman" pitchFamily="18" charset="0"/>
              </a:rPr>
              <a:t>Techniques of Market Research</a:t>
            </a: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7239000" cy="5465136"/>
          </a:xfrm>
        </p:spPr>
        <p:txBody>
          <a:bodyPr>
            <a:noAutofit/>
          </a:bodyPr>
          <a:lstStyle/>
          <a:p>
            <a:pPr>
              <a:buFont typeface="Wingdings" pitchFamily="2" charset="2"/>
              <a:buChar char="Ø"/>
            </a:pPr>
            <a:r>
              <a:rPr lang="en-US" sz="1800" b="1" dirty="0" smtClean="0">
                <a:latin typeface="Times New Roman" pitchFamily="18" charset="0"/>
                <a:cs typeface="Times New Roman" pitchFamily="18" charset="0"/>
              </a:rPr>
              <a:t>Sample Survey: </a:t>
            </a:r>
            <a:r>
              <a:rPr lang="en-US" sz="1800" dirty="0" smtClean="0">
                <a:latin typeface="Times New Roman" pitchFamily="18" charset="0"/>
                <a:cs typeface="Times New Roman" pitchFamily="18" charset="0"/>
              </a:rPr>
              <a:t>It could be defined as the study of a given population through only a part. Sampling techniques consist of personal interviews of tourists, travel agents, carriers and hotel managers etc. by way of personal interviews with the help of prepared questionnaires, by mailing questionnaires or through telephone contacts.</a:t>
            </a:r>
          </a:p>
          <a:p>
            <a:pPr>
              <a:buFont typeface="Wingdings" pitchFamily="2" charset="2"/>
              <a:buChar char="Ø"/>
            </a:pPr>
            <a:r>
              <a:rPr lang="en-US" sz="1800" dirty="0" smtClean="0">
                <a:latin typeface="Times New Roman" pitchFamily="18" charset="0"/>
                <a:cs typeface="Times New Roman" pitchFamily="18" charset="0"/>
              </a:rPr>
              <a:t> </a:t>
            </a:r>
            <a:r>
              <a:rPr lang="en-US" sz="1800" b="1" dirty="0" smtClean="0">
                <a:latin typeface="Times New Roman" pitchFamily="18" charset="0"/>
                <a:cs typeface="Times New Roman" pitchFamily="18" charset="0"/>
              </a:rPr>
              <a:t>Motivation Research: </a:t>
            </a:r>
            <a:r>
              <a:rPr lang="en-US" sz="1800" dirty="0" smtClean="0">
                <a:latin typeface="Times New Roman" pitchFamily="18" charset="0"/>
                <a:cs typeface="Times New Roman" pitchFamily="18" charset="0"/>
              </a:rPr>
              <a:t>It is to describe and </a:t>
            </a:r>
            <a:r>
              <a:rPr lang="en-US" sz="1800" dirty="0" smtClean="0">
                <a:latin typeface="Times New Roman" pitchFamily="18" charset="0"/>
                <a:cs typeface="Times New Roman" pitchFamily="18" charset="0"/>
              </a:rPr>
              <a:t>forecast </a:t>
            </a:r>
            <a:r>
              <a:rPr lang="en-US" sz="1800" dirty="0" smtClean="0">
                <a:latin typeface="Times New Roman" pitchFamily="18" charset="0"/>
                <a:cs typeface="Times New Roman" pitchFamily="18" charset="0"/>
              </a:rPr>
              <a:t>the motives of the population under investigation by use of techniques originally used in psychology</a:t>
            </a:r>
            <a:r>
              <a:rPr lang="en-US" sz="1800" dirty="0" smtClean="0">
                <a:latin typeface="Times New Roman" pitchFamily="18" charset="0"/>
                <a:cs typeface="Times New Roman" pitchFamily="18" charset="0"/>
              </a:rPr>
              <a:t>. It </a:t>
            </a:r>
            <a:r>
              <a:rPr lang="en-US" sz="1800" dirty="0" smtClean="0">
                <a:latin typeface="Times New Roman" pitchFamily="18" charset="0"/>
                <a:cs typeface="Times New Roman" pitchFamily="18" charset="0"/>
              </a:rPr>
              <a:t>is the investigation into the motives behind travel</a:t>
            </a:r>
            <a:r>
              <a:rPr lang="en-US" sz="1800" dirty="0" smtClean="0">
                <a:latin typeface="Times New Roman" pitchFamily="18" charset="0"/>
                <a:cs typeface="Times New Roman" pitchFamily="18" charset="0"/>
              </a:rPr>
              <a:t>. It </a:t>
            </a:r>
            <a:r>
              <a:rPr lang="en-US" sz="1800" dirty="0" smtClean="0">
                <a:latin typeface="Times New Roman" pitchFamily="18" charset="0"/>
                <a:cs typeface="Times New Roman" pitchFamily="18" charset="0"/>
              </a:rPr>
              <a:t>provides answers to very important questions</a:t>
            </a:r>
            <a:r>
              <a:rPr lang="en-US" sz="1800" dirty="0" smtClean="0">
                <a:latin typeface="Times New Roman" pitchFamily="18" charset="0"/>
                <a:cs typeface="Times New Roman" pitchFamily="18" charset="0"/>
              </a:rPr>
              <a:t>. The </a:t>
            </a:r>
            <a:r>
              <a:rPr lang="en-US" sz="1800" dirty="0" smtClean="0">
                <a:latin typeface="Times New Roman" pitchFamily="18" charset="0"/>
                <a:cs typeface="Times New Roman" pitchFamily="18" charset="0"/>
              </a:rPr>
              <a:t>most important techniques used in </a:t>
            </a:r>
          </a:p>
          <a:p>
            <a:pPr>
              <a:buNone/>
            </a:pPr>
            <a:r>
              <a:rPr lang="en-US" sz="1800"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rPr>
              <a:t>Motivation research is the depth interview method. The questionnaire to be used for this method needs to be carefully designed</a:t>
            </a:r>
            <a:r>
              <a:rPr lang="en-US" sz="1800" dirty="0" smtClean="0">
                <a:latin typeface="Times New Roman" pitchFamily="18" charset="0"/>
                <a:cs typeface="Times New Roman" pitchFamily="18" charset="0"/>
              </a:rPr>
              <a:t>. Other </a:t>
            </a:r>
            <a:r>
              <a:rPr lang="en-US" sz="1800" dirty="0" smtClean="0">
                <a:latin typeface="Times New Roman" pitchFamily="18" charset="0"/>
                <a:cs typeface="Times New Roman" pitchFamily="18" charset="0"/>
              </a:rPr>
              <a:t>techniques used are the projective methods like word association tests, sentence completion test and pictorial tests etc. and observations. That means have been devised to record the reactions of a person and to understand his motives.</a:t>
            </a:r>
          </a:p>
          <a:p>
            <a:pPr>
              <a:buFont typeface="Wingdings" pitchFamily="2" charset="2"/>
              <a:buChar char="Ø"/>
            </a:pPr>
            <a:endParaRPr lang="en-US" sz="1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162800" cy="822960"/>
          </a:xfrm>
        </p:spPr>
        <p:txBody>
          <a:bodyPr/>
          <a:lstStyle/>
          <a:p>
            <a:r>
              <a:rPr lang="en-IN" dirty="0" smtClean="0"/>
              <a:t>Market Research Process</a:t>
            </a:r>
            <a:endParaRPr lang="en-IN" dirty="0"/>
          </a:p>
        </p:txBody>
      </p:sp>
      <p:pic>
        <p:nvPicPr>
          <p:cNvPr id="4" name="Content Placeholder 3" descr="Market-Research-Process.jpg"/>
          <p:cNvPicPr>
            <a:picLocks noGrp="1" noChangeAspect="1"/>
          </p:cNvPicPr>
          <p:nvPr>
            <p:ph idx="1"/>
          </p:nvPr>
        </p:nvPicPr>
        <p:blipFill>
          <a:blip r:embed="rId2"/>
          <a:stretch>
            <a:fillRect/>
          </a:stretch>
        </p:blipFill>
        <p:spPr>
          <a:xfrm>
            <a:off x="457200" y="1524000"/>
            <a:ext cx="6758440" cy="4846638"/>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hank-you-2.jpg"/>
          <p:cNvPicPr>
            <a:picLocks noChangeAspect="1"/>
          </p:cNvPicPr>
          <p:nvPr/>
        </p:nvPicPr>
        <p:blipFill>
          <a:blip r:embed="rId2"/>
          <a:stretch>
            <a:fillRect/>
          </a:stretch>
        </p:blipFill>
        <p:spPr>
          <a:xfrm>
            <a:off x="1" y="0"/>
            <a:ext cx="8153399" cy="685800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55</TotalTime>
  <Words>394</Words>
  <Application>Microsoft Office PowerPoint</Application>
  <PresentationFormat>On-screen Show (4:3)</PresentationFormat>
  <Paragraphs>24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Opulent</vt:lpstr>
      <vt:lpstr>Market Research</vt:lpstr>
      <vt:lpstr>What is Market Research</vt:lpstr>
      <vt:lpstr>Slide 3</vt:lpstr>
      <vt:lpstr>Techniques of Market Research</vt:lpstr>
      <vt:lpstr>Techniques of Market Research</vt:lpstr>
      <vt:lpstr>Market Research Process</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 Research</dc:title>
  <dc:creator>Lenovo</dc:creator>
  <cp:lastModifiedBy>HP</cp:lastModifiedBy>
  <cp:revision>11</cp:revision>
  <dcterms:created xsi:type="dcterms:W3CDTF">2022-06-30T17:32:20Z</dcterms:created>
  <dcterms:modified xsi:type="dcterms:W3CDTF">2022-07-01T06:42:07Z</dcterms:modified>
</cp:coreProperties>
</file>